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3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260" r:id="rId29"/>
    <p:sldId id="300" r:id="rId30"/>
    <p:sldId id="301" r:id="rId31"/>
    <p:sldId id="307" r:id="rId32"/>
    <p:sldId id="302" r:id="rId33"/>
    <p:sldId id="303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1-31T15:57:08.447"/>
    </inkml:context>
    <inkml:brush xml:id="br0">
      <inkml:brushProperty name="width" value="0.11118" units="cm"/>
      <inkml:brushProperty name="height" value="0.11118" units="cm"/>
      <inkml:brushProperty name="color" value="#00B050"/>
      <inkml:brushProperty name="fitToCurve" value="1"/>
    </inkml:brush>
    <inkml:brush xml:id="br1">
      <inkml:brushProperty name="width" value="0.04062" units="cm"/>
      <inkml:brushProperty name="height" value="0.04062" units="cm"/>
      <inkml:brushProperty name="color" value="#00B050"/>
      <inkml:brushProperty name="fitToCurve" value="1"/>
    </inkml:brush>
  </inkml:definitions>
  <inkml:trace contextRef="#ctx0" brushRef="#br0">5529 3956,'0'0,"0"0,18 0,-18 0,18 0,-18 0,17 0,1 0,0 0,-18 0,35 0,-35 0,18 0,-18 0,17 0,1 0,-18 0,17 0,1 0,0 0,-18 0,17 0,-17 0,18 0,0 0,-18 0,0 0,17 0,-17 0,18 0,-18 0,18 0,-1 0,-17 0,18 0,0 0,-1 0,1 0,-18 0,35 0,-35 0,18 0,-1 0,1 0,-18 0,35 0,-17 0,-18 0,18 0,-18 0,17 0,1 0,-1 0,-17 0,36 0,-1 0,-35 0,18 0,-1 0,1 0,0 0,-1 0,1 0,-1 0,36 0,-35 0,17 0,-17 0,0 0,17 0,-17 0,-1 0,18 0,36 0,-36 0,1 0,-19 0,18 0,-17 0,0 0,-1 0,1 0,0 0,17 0,-35 0,17 0,-17 0,17 0,1 0,17 0,-17 0,17 0,-17 0,35 0,-18 0,-17 0,-1 0,1 0,-1 0,19 0,-19 0,-17 0,36 0,-36 0,35 0,-17 0,-18 0,17 0,1 0,-1 0,-17 0,18 0,0 0,-1 0,19 0,-36 0,35 0,-35 0,18 0,17 0,-18 0,1 0,0 0,-1 0,1 0,0 0,-1 0,-17 0,18 0,0 0,-1 0,1 0,17 0,-17 0,-1 0,-17 0,18 0,0 0,-18 0,17 0,-17 0,18 0,0 0,-18 0,17 0,-17 0,18 0,-18 0,18 0,-1 0,-17 0,18 0,-18 0,17 0,1 0,-18 0,18 0,-18 0,17 0,-17 0,18 0,0 0,-18 0,17 0,1 0,0 0,-1 0,1 0,17 0,-17 0,-18 0,17 0,1 0,-18 0</inkml:trace>
  <inkml:trace contextRef="#ctx0" brushRef="#br1" timeOffset="7160">11509 2614,'0'0,"0"0,18 0,-18 0,17 0,1 0,0 0,-18 0,35 0,-17 0,-1 0,1 0,52 0,-52 11,17-11,1 0,-19 0,1 0,17 0,-35 0,35 0,-35 0,18 0,35 0,-35 0,-1 0,-17 0,18 0,-18 0,17 0,-17 0,18 0,0 0,-18 0,17 0,1 0,0 0,-1 0,1 0,0 0,-1 0,-17 0,36 0,-19 0,1 0,17 0,-17 0,-1 0,19 0,-19 0,1 0,17 0,0 0,-35 0,18 0,-18 0,18 0,-1 0,1 0,-18 0,18 0,-1 0,1 0,-18 0,18 0,-1 0,-17 0,18 0,-18 0,17 0,1 0,-18 0,18 0,-1 0,1 0,0 0,-1 0,1 0,0 0,-1 0,19 0,-1 0,-18 0,1 0,0 0,-18 0,35 0,-35 0,18 0,16 0,-34 0,18 0,-1 0,1 0,-18 0,17 0,-17 0,18 11,0-11,-18 0,35 0,-17 0,-18 0,17 0,1 0,-18 0,18 0,-18 0,17 0,18 0,-35 0,18 0,0 0,-18 0,17 0,-17 0,18 0,-18 0,18 0,-1 0,-17 0,18 0,0 0,-1 0,1 0,-18 0,35 0,-35 0,35 0,-17 0,0 0,-1 0,-17 0,18 0,-18 0,18 0,-1 0,-17 0,18 0,-18 0,18 0,-18 0,17 0,-17 0,18 0,-18 0,17 0,-17 0,18 0,0 0,-18 0,17 0,-17 0,18 0,0 0,-1 0,-17 0,18 0,-18 0,35 0,-35 0,18 0,-18 0,17 0,-17 0,18 0,-18 0,18 0,-1 0,1 0,-18 0,18 0,-18 0,35 0,-35 0,18 0,-18 0,17 0,1 0,0 0,-18 0,17 0,-17 0,18 0,-1 0,-17 0,18 0,-18 0,18 0,-1 0,-17 0,18 0,-18 0,18 0,-18 0,17 0,1 0,-18 0,18 0,-18 0,17 0,1 0,-18 0,17 0,-17 0,36 0,-36 0,17 0,-17 0,18 0,-18 0,18 0,-1 0,-17 0,18 0,-18 0,18 0,-1 0,-17 0,18 0,-18 0,17 0,-17 0,18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1-31T15:57:50.910"/>
    </inkml:context>
    <inkml:brush xml:id="br0">
      <inkml:brushProperty name="width" value="0.08809" units="cm"/>
      <inkml:brushProperty name="height" value="0.14863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  <inkml:brush xml:id="br1">
      <inkml:brushProperty name="width" value="0.08807" units="cm"/>
      <inkml:brushProperty name="height" value="0.1837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  <inkml:brush xml:id="br2">
      <inkml:brushProperty name="width" value="0.08809" units="cm"/>
      <inkml:brushProperty name="height" value="0.14165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  <inkml:brush xml:id="br3">
      <inkml:brushProperty name="width" value="0.08816" units="cm"/>
      <inkml:brushProperty name="height" value="0.29879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4013 85,'0'0,"0"0,17 0,-17 0,18 0,-18 0,17 0,-17 0,36 0,-36 0,17 0,1 0,0 0,-1 0,-17 0,36 0,-36 0,17 0,-17 0,18 0,-1 0,-17 0,18 0,-18 0,18 0,-1 0,-17 0,18 0,-18 0,18 0,-18 0,17 0,1 0,-18 0,18 0,-1 0,0 0,-17 0,17 0,-17 0,18 0,0 0,-18 0,17 0,1 0,-18 0,35 0,-17 0,0 0,-1 0,1 0,-18 0,18-7,-18 7,17 0,-17 0,18 0,-1 0,-17 0,18 0,0 0,-1 0,1 0,-18 0,18 0,-1 0,-17 0,18 0,-18 0,18 0,-18 0</inkml:trace>
  <inkml:trace contextRef="#ctx0" brushRef="#br1" timeOffset="10093">2584 3335,'0'0,"0"0,0 0,0 0,17 0,-17 0,18 0,0 0,-18 0,17 0,-17 0,18 0,0 0,-18 0,17 0,1 0,0 0,-1 0,-17 0,18 0,-18 0,17 0,1 0,0 0,-18 0,17 0,1 0,-18 0,18 0,-18 0,17 0,0-9,-17 9,18 0,-18 0,17 0,-17 0,18 0,-1 0,-17 0,18 0,-18 0,18 0,-1 0,1 0,-18 0,18 0,-1 0,1 0,-18 0,18 0,-1 0,1 0,-18 0,17 0,1 0,-18 0,18 0,-18 0,17 0</inkml:trace>
  <inkml:trace contextRef="#ctx0" brushRef="#br2" timeOffset="14289">44 4713,'0'0,"0"0,17 0,-17 0,18 0,0 0,-18 0,17 0,-17 0,18-7,0 7,-18 0,17 0,-17 0,18 0,-18 0,18 0,-1 0,-17 0,0 0,18 0,-18 0,17 0,1 0,-18 0,18 0,-18 0,17 0,-17 0,18 0,0 0,-18 0,17 0,-17 0,18 0,0 0,-18 0,17 0,-17 0,17 0,-17 0,17 0,1 0,-18 0,18 0,-18 0,17 0,1 0,-18 0,18 0,-18 0,17 0,-17 0,18 0,0 0,-18 0,17 0,-17 0,18 0,-1 0,-17 0,18 0,-18 0,18 0,-18 0,17 0,1 0,-18 0,18 0,-18 0,17 0,1 0,-18 0,18 0,-18 0,17 0</inkml:trace>
  <inkml:trace contextRef="#ctx0" brushRef="#br3" timeOffset="25973">8369 779,'0'-15,"0"15,18 0,-18 0,18-15,-1 15,1 0,0 0,-18-15,17 15,-17 0,18 0,-18 0,17-15,1 15,-18 0,0 0,18 0,-18 0,17 0,-17-14,18 14,-18 0,18 0,-18 0,17 0,1 0,-18-16,18 16,-18 0,17 0,18 0,-35 0,18 0,0 0,-18 0,17 0,-17 0,18 0,-18 0,18 0,-1 0,-17 0,18 0,-18 0,18 0,-1 0,-17 0,18 0,-1 0,1 0,-18 0,18 0,-18 0,17 0,-17 0,18 0,0 0,-18 0,17 0,-17 0,18 0,0 0,-18 0,17 0,-17 0,18 0,-18 0,18 0,-1 0,-17 0,18 0,-18 0,17 0,1 0,-18 0,18 0,-18 0,17 0,-17 0,18 0,0 0,-1 0,-17 0,36 0,-36 0,17 0,1 0,-1 0,-17 0,18 0,-18 0,35 0,-35 0,18 0,-18 0,35 0,-17 0,0 0,-1 0,-17 0,18 0,-1 0,1 0,-18 0,18 0,-1 0,-17 0,18 0,-18 0,18 0,-1 0,1 0,-18 0,18 0,-18 0,17 0,1 0,-18 0,18 0,-18 0,17 0,-17 0,18 0,-1 0,-17 0,18 0,0 0,-1 0,-17 0,18 0,-18 0,18 0,-1 0,-17 0,18 0,0 0,-1 0,1 0,-18 0,16 0,2 0,-18 0,18 0,-18 0,17 0,-17 0,18 0,0 0,-1 0,-17 0,18 0,0 0,-1 0,1 0,-1 0,-17 0,18 0,0 0,-1 0,19 0,-19 0,1 0,0 0,-18 0,35 0,-35 0,18 0,-18 0,17 0,1 0,-1 0,-17 0,36 0,-19 0,1 0,17 0,-17 0,0 0,34 0,-16 0,-19 0,1 0,17 0,1 0,-1 0,0 0,-17 0,17 0,18 0,-53 0,18 0,-18 0,17 0,1 0,-18 0,18 0,-18 0,17 0,1 0,-1 0,-17 0,18 0,0 0,-18 0,17 0,-17 0,18 0,17 0,1 0,-19 0,18 0,-35 0,18 0,-18 0,18 0,-1 0,-17 0,18 0,0 0,-1 0,-17 0,18 0,-18 0,0 0,18 0,-18 0,17 0,1 0,-18 0,17 0,-17 0,18 0,-18 0,18 0,-1 0,-17 0,18 0,-18 0,18 0,-1 0,-17 0,18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4000" y="3563938"/>
            <a:ext cx="9144000" cy="0"/>
          </a:xfrm>
          <a:prstGeom prst="line">
            <a:avLst/>
          </a:prstGeom>
          <a:ln w="28575">
            <a:solidFill>
              <a:srgbClr val="2633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101038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4532"/>
            <a:ext cx="3932237" cy="922867"/>
          </a:xfrm>
          <a:solidFill>
            <a:srgbClr val="8DADD7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34533"/>
            <a:ext cx="6172200" cy="47265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4E0C2-71B2-40B6-8499-E03C83F25C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>
            <a:solidFill>
              <a:srgbClr val="2633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94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4E0C2-71B2-40B6-8499-E03C83F25C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996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162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162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409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4E0C2-71B2-40B6-8499-E03C83F25C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75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4E0C2-71B2-40B6-8499-E03C83F25C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9788" y="987424"/>
            <a:ext cx="3932237" cy="1069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26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1401" y="1236306"/>
            <a:ext cx="4683597" cy="3945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8134"/>
            <a:ext cx="10515600" cy="96233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26337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>
            <a:normAutofit/>
          </a:bodyPr>
          <a:lstStyle>
            <a:lvl1pPr algn="ctr"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76866" y="6356352"/>
            <a:ext cx="230453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50810-7756-4F48-8490-1A187E5197C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70169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791495"/>
            <a:ext cx="10515600" cy="929339"/>
          </a:xfrm>
        </p:spPr>
        <p:txBody>
          <a:bodyPr/>
          <a:lstStyle>
            <a:lvl1pPr algn="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4E0C2-71B2-40B6-8499-E03C83F25C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>
            <a:solidFill>
              <a:srgbClr val="2633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8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262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060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4E0C2-71B2-40B6-8499-E03C83F25C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33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11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11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4E0C2-71B2-40B6-8499-E03C83F25C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>
            <a:solidFill>
              <a:srgbClr val="2633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70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63677"/>
            <a:ext cx="6829373" cy="10270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500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500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4E0C2-71B2-40B6-8499-E03C83F25C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>
            <a:solidFill>
              <a:srgbClr val="2633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89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825500"/>
            <a:ext cx="10515600" cy="865188"/>
          </a:xfrm>
        </p:spPr>
        <p:txBody>
          <a:bodyPr/>
          <a:lstStyle>
            <a:lvl1pPr algn="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4E0C2-71B2-40B6-8499-E03C83F25C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>
            <a:solidFill>
              <a:srgbClr val="2633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65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4E0C2-71B2-40B6-8499-E03C83F25C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62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4E0C2-71B2-40B6-8499-E03C83F25C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57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4E0C2-71B2-40B6-8499-E03C83F25C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39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grpSp>
          <p:nvGrpSpPr>
            <p:cNvPr id="8" name="Group 7"/>
            <p:cNvGrpSpPr/>
            <p:nvPr/>
          </p:nvGrpSpPr>
          <p:grpSpPr>
            <a:xfrm>
              <a:off x="1" y="0"/>
              <a:ext cx="12191999" cy="1087119"/>
              <a:chOff x="1" y="0"/>
              <a:chExt cx="12191999" cy="108711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" y="0"/>
                <a:ext cx="12191999" cy="108711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1021750" y="139144"/>
                <a:ext cx="664099" cy="622205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07294" y="5923414"/>
              <a:ext cx="10984706" cy="93458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1349"/>
            <a:ext cx="7509387" cy="929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0594" y="6311900"/>
            <a:ext cx="2150806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4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4E0C2-71B2-40B6-8499-E03C83F25C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325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Helping Veterans Starts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54D8F5-3249-4D39-B4B7-CB45C5881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7390"/>
            <a:ext cx="1224502" cy="9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6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texreg.sos.state.tx.us/public/readtac$ext.TacPage?sl=R&amp;app=9&amp;p_dir=&amp;p_rloc=&amp;p_tloc=&amp;p_ploc=&amp;pg=1&amp;p_tac=&amp;ti=40&amp;pt=15&amp;ch=461&amp;rl=9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exreg.sos.state.tx.us/public/readtac$ext.TacPage?sl=R&amp;app=9&amp;p_dir=&amp;p_rloc=&amp;p_tloc=&amp;p_ploc=&amp;pg=1&amp;p_tac=&amp;ti=40&amp;pt=15&amp;ch=461&amp;rl=90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enefits.va.gov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emf"/><Relationship Id="rId5" Type="http://schemas.openxmlformats.org/officeDocument/2006/relationships/customXml" Target="../ink/ink2.xml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ary.medina@tvc.texas.gov" TargetMode="External"/><Relationship Id="rId2" Type="http://schemas.openxmlformats.org/officeDocument/2006/relationships/hyperlink" Target="mailto:randolph.Binford@tvc.Texas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ucation@tvc.texas.gov" TargetMode="External"/><Relationship Id="rId5" Type="http://schemas.openxmlformats.org/officeDocument/2006/relationships/hyperlink" Target="mailto:Education@tvc.texas.gov" TargetMode="External"/><Relationship Id="rId4" Type="http://schemas.openxmlformats.org/officeDocument/2006/relationships/hyperlink" Target="mailto:miguel.rodriguez@tvc.texas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exreg.sos.state.tx.us/public/readtac$ext.ViewTAC?tac_view=5&amp;ti=40&amp;pt=15&amp;ch=461&amp;sch=A&amp;rl=Y" TargetMode="External"/><Relationship Id="rId2" Type="http://schemas.openxmlformats.org/officeDocument/2006/relationships/hyperlink" Target="http://www.statutes.legis.state.tx.us/Docs/ED/htm/ED.54.htm#54.34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tutes.legis.state.tx.us/Docs/GV/htm/GV.434.htm#434.0079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c.texas.gov/" TargetMode="External"/><Relationship Id="rId2" Type="http://schemas.openxmlformats.org/officeDocument/2006/relationships/hyperlink" Target="http://www.tvc.texas.gov/Education-.asp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c.texas.gov/" TargetMode="External"/><Relationship Id="rId2" Type="http://schemas.openxmlformats.org/officeDocument/2006/relationships/hyperlink" Target="http://www.tvc.texas.gov/Education-.aspx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c.texas.gov/education/hazlewood/" TargetMode="External"/><Relationship Id="rId2" Type="http://schemas.openxmlformats.org/officeDocument/2006/relationships/hyperlink" Target="http://www.tvc.texas.gov/Education-.asp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c.texas.gov/educatio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Hazlewood Act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1353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Texas Veterans Commission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Veterans Education Department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Hazlewood Act Branch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220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May 5, 2022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503" y="510905"/>
            <a:ext cx="2118885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88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DD Form 214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  Honorable or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  Under Honorable Conditions (General)</a:t>
            </a:r>
          </a:p>
          <a:p>
            <a:pPr marL="0" lvl="0" indent="233363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kern="0" dirty="0">
              <a:solidFill>
                <a:sysClr val="windowText" lastClr="000000"/>
              </a:solidFill>
              <a:ea typeface="Tahoma" pitchFamily="34" charset="0"/>
              <a:cs typeface="Tahoma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u="sng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Also Acceptable</a:t>
            </a:r>
            <a:r>
              <a:rPr lang="en-US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  General (Under Honorable Conditions)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  General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  Under Honorable Conditions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u="sng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Not Acceptable</a:t>
            </a:r>
            <a:r>
              <a:rPr lang="en-US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  Under Other Than Honorable Conditions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  Other Than Honorable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  Bad Conduct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  Dishonorable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  Uncharacterized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i="1" kern="0" dirty="0">
                <a:solidFill>
                  <a:sysClr val="windowText" lastClr="000000"/>
                </a:solidFill>
                <a:ea typeface="Tahoma" pitchFamily="34" charset="0"/>
                <a:cs typeface="Tahoma" pitchFamily="34" charset="0"/>
              </a:rPr>
              <a:t>Contact TVC if you have questions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9892"/>
          <a:stretch/>
        </p:blipFill>
        <p:spPr>
          <a:xfrm>
            <a:off x="6936508" y="1008791"/>
            <a:ext cx="3820828" cy="5303520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775" y="5437983"/>
            <a:ext cx="868643" cy="23763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20" idx="1"/>
          </p:cNvCxnSpPr>
          <p:nvPr/>
        </p:nvCxnSpPr>
        <p:spPr>
          <a:xfrm>
            <a:off x="3472873" y="2373745"/>
            <a:ext cx="5365902" cy="3183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367758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9" descr="NA Form 13038 Cover L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059" y="916433"/>
            <a:ext cx="3603644" cy="521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 Form 13038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Authorized Substitute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577271" cy="3684588"/>
          </a:xfrm>
        </p:spPr>
        <p:txBody>
          <a:bodyPr anchor="ctr">
            <a:normAutofit/>
          </a:bodyPr>
          <a:lstStyle/>
          <a:p>
            <a:r>
              <a:rPr lang="en-US" dirty="0"/>
              <a:t>Used when a DD Form 214 is not at the National Archives</a:t>
            </a:r>
          </a:p>
          <a:p>
            <a:r>
              <a:rPr lang="en-US" dirty="0"/>
              <a:t>Home of Record and/or Place of Entry Into Active Duty must still be verified</a:t>
            </a:r>
          </a:p>
          <a:p>
            <a:endParaRPr lang="en-US" dirty="0"/>
          </a:p>
        </p:txBody>
      </p:sp>
      <p:pic>
        <p:nvPicPr>
          <p:cNvPr id="12" name="Content Placeholder 10" descr="NA Form 13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396" y="1064205"/>
            <a:ext cx="3965527" cy="5303520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367392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DD Form 1300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  <a:hlinkClick r:id="rId2"/>
              </a:rPr>
              <a:t>40 TAC </a:t>
            </a:r>
            <a:r>
              <a:rPr lang="en-US" dirty="0">
                <a:solidFill>
                  <a:prstClr val="black"/>
                </a:solidFill>
                <a:ea typeface="Tahoma"/>
                <a:cs typeface="Tahoma"/>
                <a:hlinkClick r:id="rId2"/>
              </a:rPr>
              <a:t>§461.90</a:t>
            </a:r>
            <a:r>
              <a:rPr lang="en-US" dirty="0">
                <a:solidFill>
                  <a:prstClr val="black"/>
                </a:solidFill>
                <a:ea typeface="Tahoma"/>
                <a:cs typeface="Tahoma"/>
              </a:rPr>
              <a:t>(b)(1)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39788" y="2652851"/>
            <a:ext cx="5157787" cy="368458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Requirement:  “…proof that the veteran's death (</a:t>
            </a:r>
            <a:r>
              <a:rPr lang="en-US" sz="2400" u="sng" dirty="0"/>
              <a:t>DD FORM 1300</a:t>
            </a:r>
            <a:r>
              <a:rPr lang="en-US" sz="2400" dirty="0"/>
              <a:t>) or disability (VA rating decision letter) was a result of an injury or illness directly associated with military service”.</a:t>
            </a:r>
          </a:p>
          <a:p>
            <a:r>
              <a:rPr lang="en-US" sz="2400" dirty="0">
                <a:ea typeface="Tahoma"/>
                <a:cs typeface="Tahoma"/>
              </a:rPr>
              <a:t>DD Form 1300 is issued in lieu of a DD Form 214 when a service member dies while on active duty.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11" y="1055129"/>
            <a:ext cx="3971704" cy="52120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686" y="3439421"/>
            <a:ext cx="636060" cy="237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846" y="3467142"/>
            <a:ext cx="950082" cy="237765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356459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  <a:hlinkClick r:id="rId2"/>
              </a:rPr>
              <a:t>40 TAC </a:t>
            </a:r>
            <a:r>
              <a:rPr lang="en-US" dirty="0">
                <a:solidFill>
                  <a:prstClr val="black"/>
                </a:solidFill>
                <a:ea typeface="Tahoma"/>
                <a:cs typeface="Tahoma"/>
                <a:hlinkClick r:id="rId2"/>
              </a:rPr>
              <a:t>§461.90</a:t>
            </a:r>
            <a:r>
              <a:rPr lang="en-US" dirty="0">
                <a:solidFill>
                  <a:prstClr val="black"/>
                </a:solidFill>
                <a:ea typeface="Tahoma"/>
                <a:cs typeface="Tahoma"/>
              </a:rPr>
              <a:t>(b)(1)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39788" y="2652851"/>
            <a:ext cx="5157787" cy="368458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Requirement:  “…proof that the veteran's death (DD FORM 1300) or disability (</a:t>
            </a:r>
            <a:r>
              <a:rPr lang="en-US" sz="2400" u="sng" dirty="0"/>
              <a:t>VA rating decision letter</a:t>
            </a:r>
            <a:r>
              <a:rPr lang="en-US" sz="2400" dirty="0"/>
              <a:t>) was a result of an injury or illness directly associated with military service”.</a:t>
            </a:r>
          </a:p>
          <a:p>
            <a:r>
              <a:rPr lang="en-US" sz="2400" dirty="0">
                <a:ea typeface="Tahoma"/>
                <a:cs typeface="Tahoma"/>
              </a:rPr>
              <a:t>VA Summary of Benefits Letter provided proof in one concise document.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9" name="Content Placeholder 7" descr="Summary of Benefits Lett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797998" y="1054966"/>
            <a:ext cx="4098134" cy="5212080"/>
          </a:xfrm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196797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5E45991A-BA7C-4EBD-9FE5-0071C817A2F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32" y="1092200"/>
            <a:ext cx="5157787" cy="50098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Generation at the </a:t>
            </a:r>
            <a:r>
              <a:rPr lang="en-US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eBenefits</a:t>
            </a: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Website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39788" y="2652851"/>
            <a:ext cx="5157787" cy="3684588"/>
          </a:xfrm>
        </p:spPr>
        <p:txBody>
          <a:bodyPr anchor="t">
            <a:normAutofit/>
          </a:bodyPr>
          <a:lstStyle/>
          <a:p>
            <a:r>
              <a:rPr lang="en-US" dirty="0"/>
              <a:t>Go to </a:t>
            </a:r>
            <a:r>
              <a:rPr lang="en-US" dirty="0" err="1"/>
              <a:t>eBenefits</a:t>
            </a:r>
            <a:r>
              <a:rPr lang="en-US" dirty="0"/>
              <a:t> homepage: </a:t>
            </a:r>
            <a:r>
              <a:rPr lang="en-US" dirty="0">
                <a:hlinkClick r:id="rId3"/>
              </a:rPr>
              <a:t>https://www.ebenefits.va.gov/</a:t>
            </a:r>
            <a:r>
              <a:rPr lang="en-US" dirty="0"/>
              <a:t>. </a:t>
            </a:r>
          </a:p>
          <a:p>
            <a:r>
              <a:rPr lang="en-US" dirty="0"/>
              <a:t>Veteran will need to create a Premium account.</a:t>
            </a:r>
          </a:p>
          <a:p>
            <a:r>
              <a:rPr lang="en-US" dirty="0"/>
              <a:t>Log in.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89018" y="1417781"/>
            <a:ext cx="8509006" cy="325581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388177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Generation at the </a:t>
            </a:r>
            <a:r>
              <a:rPr lang="en-US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eBenefits</a:t>
            </a: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Website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39788" y="2652851"/>
            <a:ext cx="5157787" cy="3684588"/>
          </a:xfrm>
        </p:spPr>
        <p:txBody>
          <a:bodyPr anchor="t">
            <a:normAutofit/>
          </a:bodyPr>
          <a:lstStyle/>
          <a:p>
            <a:r>
              <a:rPr lang="en-US" dirty="0"/>
              <a:t>Click on “Manage Your Benefits” at the bottom of the Dashboard page.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A46FCD99-FBFF-4329-9EDB-A908B36162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1163"/>
            <a:ext cx="5183188" cy="3986306"/>
          </a:xfrm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995055" y="3666836"/>
            <a:ext cx="5971995" cy="159322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0184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Generation at the </a:t>
            </a:r>
            <a:r>
              <a:rPr lang="en-US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eBenefits</a:t>
            </a: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Website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39788" y="2652851"/>
            <a:ext cx="5157787" cy="3684588"/>
          </a:xfrm>
        </p:spPr>
        <p:txBody>
          <a:bodyPr anchor="t">
            <a:normAutofit/>
          </a:bodyPr>
          <a:lstStyle/>
          <a:p>
            <a:r>
              <a:rPr lang="en-US" dirty="0"/>
              <a:t>Click on “Documents and Records”.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8" descr="Manage your Benefit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894398" y="1110392"/>
            <a:ext cx="5895966" cy="5120640"/>
          </a:xfrm>
        </p:spPr>
      </p:pic>
      <p:cxnSp>
        <p:nvCxnSpPr>
          <p:cNvPr id="13" name="Straight Arrow Connector 12"/>
          <p:cNvCxnSpPr/>
          <p:nvPr/>
        </p:nvCxnSpPr>
        <p:spPr>
          <a:xfrm flipV="1">
            <a:off x="2530764" y="2646091"/>
            <a:ext cx="5384800" cy="63281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293824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Generation at the </a:t>
            </a:r>
            <a:r>
              <a:rPr lang="en-US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eBenefits</a:t>
            </a: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Website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39788" y="2652851"/>
            <a:ext cx="5157787" cy="3684588"/>
          </a:xfrm>
        </p:spPr>
        <p:txBody>
          <a:bodyPr anchor="t">
            <a:normAutofit/>
          </a:bodyPr>
          <a:lstStyle/>
          <a:p>
            <a:r>
              <a:rPr lang="en-US" dirty="0"/>
              <a:t>Click on “VA Letters”.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7" descr="Access your Documents and Reco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2109" y="1125692"/>
            <a:ext cx="5643160" cy="512064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008582" y="2872509"/>
            <a:ext cx="2244436" cy="37869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1893970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Generation at the </a:t>
            </a:r>
            <a:r>
              <a:rPr lang="en-US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eBenefits</a:t>
            </a: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Website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39788" y="2652851"/>
            <a:ext cx="5157787" cy="3684588"/>
          </a:xfrm>
        </p:spPr>
        <p:txBody>
          <a:bodyPr anchor="t">
            <a:normAutofit/>
          </a:bodyPr>
          <a:lstStyle/>
          <a:p>
            <a:r>
              <a:rPr lang="en-US" dirty="0"/>
              <a:t>Click on “Benefit Summary – Veteran Benefits”.</a:t>
            </a:r>
          </a:p>
          <a:p>
            <a:r>
              <a:rPr lang="en-US" dirty="0"/>
              <a:t>Do not click on “Benefit Verification”; you will get the wrong letter.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5A8BE9-6ECF-4277-A2AE-17D2B62AFDA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6" y="1709599"/>
            <a:ext cx="4378746" cy="4627840"/>
          </a:xfrm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739081" y="3358836"/>
            <a:ext cx="2706986" cy="248970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544840" y="3838158"/>
            <a:ext cx="1901227" cy="143068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7" name="&quot;No&quot; Symbol 16"/>
          <p:cNvSpPr>
            <a:spLocks noChangeAspect="1"/>
          </p:cNvSpPr>
          <p:nvPr/>
        </p:nvSpPr>
        <p:spPr>
          <a:xfrm rot="20863898">
            <a:off x="5738331" y="4644076"/>
            <a:ext cx="585216" cy="58521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9181" y="473876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No!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596035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Generation at the </a:t>
            </a:r>
            <a:r>
              <a:rPr lang="en-US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eBenefits</a:t>
            </a: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Website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39788" y="2652851"/>
            <a:ext cx="5157787" cy="3684588"/>
          </a:xfrm>
        </p:spPr>
        <p:txBody>
          <a:bodyPr anchor="t">
            <a:normAutofit/>
          </a:bodyPr>
          <a:lstStyle/>
          <a:p>
            <a:r>
              <a:rPr lang="en-US" dirty="0"/>
              <a:t>VA “</a:t>
            </a:r>
            <a:r>
              <a:rPr lang="en-US" i="1" dirty="0"/>
              <a:t>Benefit Verification</a:t>
            </a:r>
            <a:r>
              <a:rPr lang="en-US" dirty="0"/>
              <a:t> Letter”.</a:t>
            </a:r>
          </a:p>
          <a:p>
            <a:r>
              <a:rPr lang="en-US" dirty="0"/>
              <a:t>Cannot be used for Spouse or Child eligibility verification; does not verify disability level or that the disability is permanent and total.</a:t>
            </a:r>
          </a:p>
          <a:p>
            <a:endParaRPr lang="en-US" dirty="0"/>
          </a:p>
        </p:txBody>
      </p:sp>
      <p:pic>
        <p:nvPicPr>
          <p:cNvPr id="12" name="Content Placeholder 9" descr="Benefit Verification Letter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710224" y="1119627"/>
            <a:ext cx="4270217" cy="5120640"/>
          </a:xfrm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117754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Eligibility Requirements</a:t>
            </a:r>
          </a:p>
          <a:p>
            <a:r>
              <a:rPr lang="en-US" dirty="0"/>
              <a:t>Supporting Documents</a:t>
            </a:r>
          </a:p>
          <a:p>
            <a:r>
              <a:rPr lang="en-US" dirty="0"/>
              <a:t>85th Legislature Update</a:t>
            </a:r>
          </a:p>
          <a:p>
            <a:r>
              <a:rPr lang="en-US" dirty="0"/>
              <a:t>Points of Contact / Website</a:t>
            </a:r>
          </a:p>
          <a:p>
            <a:r>
              <a:rPr lang="en-US" dirty="0"/>
              <a:t>Questions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780427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Generation at the </a:t>
            </a:r>
            <a:r>
              <a:rPr lang="en-US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eBenefits</a:t>
            </a: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Website</a:t>
            </a:r>
            <a:endParaRPr lang="en-US" dirty="0"/>
          </a:p>
        </p:txBody>
      </p:sp>
      <p:sp>
        <p:nvSpPr>
          <p:cNvPr id="11" name="Content Placeholder 15"/>
          <p:cNvSpPr>
            <a:spLocks noGrp="1"/>
          </p:cNvSpPr>
          <p:nvPr>
            <p:ph sz="half" idx="2"/>
          </p:nvPr>
        </p:nvSpPr>
        <p:spPr/>
        <p:txBody>
          <a:bodyPr anchor="t">
            <a:normAutofit fontScale="70000" lnSpcReduction="20000"/>
          </a:bodyPr>
          <a:lstStyle/>
          <a:p>
            <a:r>
              <a:rPr lang="en-US" dirty="0"/>
              <a:t>Select at relevant information:</a:t>
            </a:r>
          </a:p>
          <a:p>
            <a:endParaRPr lang="en-US" dirty="0"/>
          </a:p>
          <a:p>
            <a:pPr lvl="1"/>
            <a:r>
              <a:rPr lang="en-US" dirty="0"/>
              <a:t>“You have one or more service-connected disabilities”;</a:t>
            </a:r>
          </a:p>
          <a:p>
            <a:pPr lvl="1"/>
            <a:r>
              <a:rPr lang="en-US" dirty="0"/>
              <a:t>“Your combined service-connected evaluation is”;</a:t>
            </a:r>
          </a:p>
          <a:p>
            <a:pPr lvl="1"/>
            <a:r>
              <a:rPr lang="en-US" dirty="0"/>
              <a:t>“You are considered to be totally and permanently disabled due solely to your service-connected disabilities”;</a:t>
            </a:r>
          </a:p>
          <a:p>
            <a:pPr lvl="1"/>
            <a:r>
              <a:rPr lang="en-US" dirty="0"/>
              <a:t>If necessary, select “You are being paid at the 100% rate because you are unemployable due to your service-connected disabilities”. </a:t>
            </a:r>
          </a:p>
          <a:p>
            <a:pPr lvl="1"/>
            <a:endParaRPr lang="en-US" dirty="0"/>
          </a:p>
          <a:p>
            <a:r>
              <a:rPr lang="en-US" dirty="0"/>
              <a:t>Generate letter.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0" descr="Benefit Summary Letter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063590" y="1138091"/>
            <a:ext cx="5554096" cy="5120640"/>
          </a:xfrm>
        </p:spPr>
      </p:pic>
      <p:cxnSp>
        <p:nvCxnSpPr>
          <p:cNvPr id="14" name="Straight Arrow Connector 13"/>
          <p:cNvCxnSpPr/>
          <p:nvPr/>
        </p:nvCxnSpPr>
        <p:spPr>
          <a:xfrm>
            <a:off x="2863273" y="5615709"/>
            <a:ext cx="3200317" cy="4341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>
            <a:spLocks noChangeAspect="1"/>
          </p:cNvSpPr>
          <p:nvPr/>
        </p:nvSpPr>
        <p:spPr>
          <a:xfrm>
            <a:off x="5914722" y="4398312"/>
            <a:ext cx="258299" cy="12794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16"/>
          <p:cNvSpPr>
            <a:spLocks noChangeAspect="1"/>
          </p:cNvSpPr>
          <p:nvPr/>
        </p:nvSpPr>
        <p:spPr>
          <a:xfrm>
            <a:off x="5914738" y="4627206"/>
            <a:ext cx="258299" cy="12794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ight Arrow 17"/>
          <p:cNvSpPr>
            <a:spLocks noChangeAspect="1"/>
          </p:cNvSpPr>
          <p:nvPr/>
        </p:nvSpPr>
        <p:spPr>
          <a:xfrm>
            <a:off x="5914754" y="5217314"/>
            <a:ext cx="258299" cy="12794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2626411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Generation at the </a:t>
            </a:r>
            <a:r>
              <a:rPr lang="en-US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eBenefits</a:t>
            </a: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VA Summary of Benefits Letter</a:t>
            </a:r>
          </a:p>
          <a:p>
            <a:endParaRPr lang="en-US" dirty="0"/>
          </a:p>
          <a:p>
            <a:r>
              <a:rPr lang="en-US" dirty="0"/>
              <a:t>If relevant topic not selected…?</a:t>
            </a:r>
          </a:p>
        </p:txBody>
      </p:sp>
      <p:pic>
        <p:nvPicPr>
          <p:cNvPr id="13" name="Content Placeholder 7" descr="Summary of Benefits L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7975" y="1029868"/>
            <a:ext cx="4098136" cy="5212080"/>
          </a:xfrm>
          <a:prstGeom prst="rect">
            <a:avLst/>
          </a:prstGeom>
        </p:spPr>
      </p:pic>
      <p:sp>
        <p:nvSpPr>
          <p:cNvPr id="15" name="Right Arrow 14"/>
          <p:cNvSpPr>
            <a:spLocks noChangeAspect="1"/>
          </p:cNvSpPr>
          <p:nvPr/>
        </p:nvSpPr>
        <p:spPr>
          <a:xfrm>
            <a:off x="6875305" y="4444492"/>
            <a:ext cx="258299" cy="12794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16"/>
          <p:cNvSpPr>
            <a:spLocks noChangeAspect="1"/>
          </p:cNvSpPr>
          <p:nvPr/>
        </p:nvSpPr>
        <p:spPr>
          <a:xfrm>
            <a:off x="6875321" y="4627206"/>
            <a:ext cx="258299" cy="12794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ight Arrow 17"/>
          <p:cNvSpPr>
            <a:spLocks noChangeAspect="1"/>
          </p:cNvSpPr>
          <p:nvPr/>
        </p:nvSpPr>
        <p:spPr>
          <a:xfrm>
            <a:off x="6875337" y="5245022"/>
            <a:ext cx="258299" cy="12794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8967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Generation at the </a:t>
            </a:r>
            <a:r>
              <a:rPr lang="en-US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eBenefits</a:t>
            </a: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…you will not get all the required information.</a:t>
            </a:r>
          </a:p>
          <a:p>
            <a:endParaRPr lang="en-US" dirty="0"/>
          </a:p>
          <a:p>
            <a:r>
              <a:rPr lang="en-US" dirty="0"/>
              <a:t>No information on “totally and permanently disabled”.</a:t>
            </a: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87517F8B-B266-464F-9F56-E71C399E9B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64" y="1821865"/>
            <a:ext cx="3514360" cy="4058957"/>
          </a:xfrm>
        </p:spPr>
      </p:pic>
      <p:sp>
        <p:nvSpPr>
          <p:cNvPr id="15" name="Right Arrow 14"/>
          <p:cNvSpPr>
            <a:spLocks noChangeAspect="1"/>
          </p:cNvSpPr>
          <p:nvPr/>
        </p:nvSpPr>
        <p:spPr>
          <a:xfrm>
            <a:off x="6875305" y="4462964"/>
            <a:ext cx="258299" cy="12794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16"/>
          <p:cNvSpPr>
            <a:spLocks noChangeAspect="1"/>
          </p:cNvSpPr>
          <p:nvPr/>
        </p:nvSpPr>
        <p:spPr>
          <a:xfrm>
            <a:off x="6896623" y="5183872"/>
            <a:ext cx="258299" cy="12794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451230" y="4528868"/>
            <a:ext cx="2913207" cy="932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98435" y="5253548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031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100% for Individual Unemployability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Sample Summary of Benefits Letter for Veteran compensated at 100% for Individual Unemployability.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Content Placeholder 19" descr="Summary of Benefits Letter-IU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941109" y="1054968"/>
            <a:ext cx="3797804" cy="5212080"/>
          </a:xfrm>
        </p:spPr>
      </p:pic>
      <p:sp>
        <p:nvSpPr>
          <p:cNvPr id="18" name="Right Arrow 17"/>
          <p:cNvSpPr>
            <a:spLocks noChangeAspect="1"/>
          </p:cNvSpPr>
          <p:nvPr/>
        </p:nvSpPr>
        <p:spPr>
          <a:xfrm>
            <a:off x="6972267" y="4189273"/>
            <a:ext cx="258299" cy="12794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Arrow 18"/>
          <p:cNvSpPr>
            <a:spLocks noChangeAspect="1"/>
          </p:cNvSpPr>
          <p:nvPr/>
        </p:nvSpPr>
        <p:spPr>
          <a:xfrm>
            <a:off x="6972267" y="4779823"/>
            <a:ext cx="258299" cy="12794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ight Arrow 19"/>
          <p:cNvSpPr>
            <a:spLocks noChangeAspect="1"/>
          </p:cNvSpPr>
          <p:nvPr/>
        </p:nvSpPr>
        <p:spPr>
          <a:xfrm>
            <a:off x="6972267" y="4599137"/>
            <a:ext cx="258299" cy="12794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ight Arrow 20"/>
          <p:cNvSpPr>
            <a:spLocks noChangeAspect="1"/>
          </p:cNvSpPr>
          <p:nvPr/>
        </p:nvSpPr>
        <p:spPr>
          <a:xfrm>
            <a:off x="6971143" y="4265473"/>
            <a:ext cx="258299" cy="1279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4092360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39788" y="2652851"/>
            <a:ext cx="5157787" cy="3304604"/>
          </a:xfrm>
        </p:spPr>
        <p:txBody>
          <a:bodyPr anchor="ctr">
            <a:noAutofit/>
          </a:bodyPr>
          <a:lstStyle/>
          <a:p>
            <a:r>
              <a:rPr lang="en-US" dirty="0"/>
              <a:t>VA Summary of Benefits Letter is preferred because contains all pertinent information while maximizing veteran’s privacy.</a:t>
            </a:r>
          </a:p>
          <a:p>
            <a:endParaRPr lang="en-US" dirty="0"/>
          </a:p>
          <a:p>
            <a:r>
              <a:rPr lang="en-US" dirty="0"/>
              <a:t>Other VA documents can be used at institution’s discretion; contact TVC if you have any questions.</a:t>
            </a:r>
          </a:p>
          <a:p>
            <a:endParaRPr lang="en-US" dirty="0"/>
          </a:p>
        </p:txBody>
      </p:sp>
      <p:pic>
        <p:nvPicPr>
          <p:cNvPr id="9" name="Content Placeholder 7" descr="Summary of Benefits Letter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797998" y="1054966"/>
            <a:ext cx="4098134" cy="521208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25171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577271" cy="368458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Qualifying Information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0409" y="879771"/>
            <a:ext cx="71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Front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23404" y="872949"/>
            <a:ext cx="66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5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</a:t>
            </a: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94FDAFD-46AD-4593-B64D-D5C2597A4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2" y="1690688"/>
            <a:ext cx="3336859" cy="4665662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091772-FDD1-4C74-B33A-F1E2284F5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96" y="1690688"/>
            <a:ext cx="3577271" cy="46248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92008" y="4619365"/>
            <a:ext cx="2684096" cy="114769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3676073" y="2937135"/>
            <a:ext cx="1615935" cy="16822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37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100% Disabled – Permanent and Total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524849"/>
            <a:ext cx="12192000" cy="2286000"/>
          </a:xfrm>
          <a:prstGeom prst="rect">
            <a:avLst/>
          </a:prstGeom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3510688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 Summary of Benefits Letter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272212" cy="823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100% Disabled for Individual </a:t>
            </a:r>
            <a:r>
              <a:rPr lang="en-US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Unemployability</a:t>
            </a: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561" t="56104" b="28052"/>
          <a:stretch/>
        </p:blipFill>
        <p:spPr bwMode="auto">
          <a:xfrm>
            <a:off x="707010" y="2523401"/>
            <a:ext cx="1085364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4907100" y="4092864"/>
              <a:ext cx="3282950" cy="482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6942" y="4085677"/>
                <a:ext cx="3310308" cy="509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2932250" y="3178464"/>
              <a:ext cx="4146550" cy="167005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16410" y="3151464"/>
                <a:ext cx="4178231" cy="172261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1127791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88th Legislature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577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No Changes. </a:t>
            </a: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1959060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Hazlewood Act Points of Contact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854331"/>
              </p:ext>
            </p:extLst>
          </p:nvPr>
        </p:nvGraphicFramePr>
        <p:xfrm>
          <a:off x="524933" y="2015205"/>
          <a:ext cx="11052849" cy="539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3806">
                  <a:extLst>
                    <a:ext uri="{9D8B030D-6E8A-4147-A177-3AD203B41FA5}">
                      <a16:colId xmlns:a16="http://schemas.microsoft.com/office/drawing/2014/main" val="860986888"/>
                    </a:ext>
                  </a:extLst>
                </a:gridCol>
                <a:gridCol w="4128728">
                  <a:extLst>
                    <a:ext uri="{9D8B030D-6E8A-4147-A177-3AD203B41FA5}">
                      <a16:colId xmlns:a16="http://schemas.microsoft.com/office/drawing/2014/main" val="3369654882"/>
                    </a:ext>
                  </a:extLst>
                </a:gridCol>
                <a:gridCol w="3180315">
                  <a:extLst>
                    <a:ext uri="{9D8B030D-6E8A-4147-A177-3AD203B41FA5}">
                      <a16:colId xmlns:a16="http://schemas.microsoft.com/office/drawing/2014/main" val="1364621457"/>
                    </a:ext>
                  </a:extLst>
                </a:gridCol>
              </a:tblGrid>
              <a:tr h="54278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Rand Binford</a:t>
                      </a:r>
                    </a:p>
                    <a:p>
                      <a:r>
                        <a:rPr lang="en-US" sz="2000" b="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State Education Programs Supervisor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  <a:ea typeface="Tahoma" pitchFamily="34" charset="0"/>
                          <a:cs typeface="Tahoma" pitchFamily="34" charset="0"/>
                          <a:hlinkClick r:id="rId2"/>
                        </a:rPr>
                        <a:t>randolph.Binford@tvc.Texas.gov</a:t>
                      </a:r>
                      <a:r>
                        <a:rPr lang="en-US" sz="2000" b="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</a:rPr>
                        <a:t>512-463-8189</a:t>
                      </a:r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857926"/>
                  </a:ext>
                </a:extLst>
              </a:tr>
              <a:tr h="54278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Gary Medina</a:t>
                      </a:r>
                    </a:p>
                    <a:p>
                      <a:r>
                        <a:rPr lang="en-US" sz="2000" b="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Veteran Outreach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  <a:hlinkClick r:id="rId3"/>
                        </a:rPr>
                        <a:t>gary.medina@tvc.texas.gov</a:t>
                      </a:r>
                      <a:r>
                        <a:rPr lang="en-US" sz="2000" b="0" dirty="0">
                          <a:latin typeface="+mn-lt"/>
                        </a:rPr>
                        <a:t> </a:t>
                      </a:r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512-463-6834</a:t>
                      </a:r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428255"/>
                  </a:ext>
                </a:extLst>
              </a:tr>
              <a:tr h="54278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Miguel Rodriguez</a:t>
                      </a:r>
                    </a:p>
                    <a:p>
                      <a:r>
                        <a:rPr lang="en-US" sz="2000" b="0" dirty="0">
                          <a:latin typeface="+mn-lt"/>
                        </a:rPr>
                        <a:t>Program Specialist</a:t>
                      </a:r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  <a:ea typeface="Tahoma" pitchFamily="34" charset="0"/>
                          <a:cs typeface="Tahoma" pitchFamily="34" charset="0"/>
                          <a:hlinkClick r:id="rId4"/>
                        </a:rPr>
                        <a:t>miguel.rodriguez@tvc.texas.gov</a:t>
                      </a:r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</a:rPr>
                        <a:t>512-463-0633</a:t>
                      </a:r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43740"/>
                  </a:ext>
                </a:extLst>
              </a:tr>
              <a:tr h="54278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Marcela Clay</a:t>
                      </a:r>
                    </a:p>
                    <a:p>
                      <a:r>
                        <a:rPr lang="en-US" sz="2000" b="0" dirty="0">
                          <a:latin typeface="+mn-lt"/>
                        </a:rPr>
                        <a:t>Program</a:t>
                      </a:r>
                      <a:r>
                        <a:rPr lang="en-US" sz="2000" b="0" baseline="0" dirty="0">
                          <a:latin typeface="+mn-lt"/>
                        </a:rPr>
                        <a:t> Specialist</a:t>
                      </a:r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  <a:hlinkClick r:id="rId5"/>
                        </a:rPr>
                        <a:t>marcela.clay@tvc.texas.gov</a:t>
                      </a:r>
                    </a:p>
                    <a:p>
                      <a:endParaRPr lang="en-US" sz="2000" b="0" dirty="0">
                        <a:latin typeface="+mn-lt"/>
                        <a:hlinkClick r:id="rId5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</a:rPr>
                        <a:t>512-463-0636</a:t>
                      </a:r>
                    </a:p>
                    <a:p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951697"/>
                  </a:ext>
                </a:extLst>
              </a:tr>
              <a:tr h="54278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Veterans Education</a:t>
                      </a:r>
                    </a:p>
                    <a:p>
                      <a:r>
                        <a:rPr lang="en-US" sz="2000" b="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Program Specialists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  <a:hlinkClick r:id="rId6"/>
                        </a:rPr>
                        <a:t>education@tvc.texas.gov</a:t>
                      </a:r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877-898-3833</a:t>
                      </a:r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94011"/>
                  </a:ext>
                </a:extLst>
              </a:tr>
              <a:tr h="306792"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383462"/>
                  </a:ext>
                </a:extLst>
              </a:tr>
              <a:tr h="306792"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394530"/>
                  </a:ext>
                </a:extLst>
              </a:tr>
              <a:tr h="306792"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912817"/>
                  </a:ext>
                </a:extLst>
              </a:tr>
              <a:tr h="306792"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289155"/>
                  </a:ext>
                </a:extLst>
              </a:tr>
            </a:tbl>
          </a:graphicData>
        </a:graphic>
      </p:graphicFrame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114406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Overview</a:t>
            </a:r>
            <a:br>
              <a:rPr lang="en-US" b="1" dirty="0"/>
            </a:br>
            <a:r>
              <a:rPr lang="en-US" sz="2800" b="1" dirty="0"/>
              <a:t>Hazlewood Act Exemption – TVC Role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83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Administer the Texas Hazlewood Act tuition and fees exemption program for eligible Texas veterans and other eligible persons.</a:t>
            </a:r>
          </a:p>
          <a:p>
            <a:r>
              <a:rPr lang="en-US" sz="2200" dirty="0">
                <a:solidFill>
                  <a:schemeClr val="tx1"/>
                </a:solidFill>
              </a:rPr>
              <a:t>Rulemaking authority in consultation with THECB and institutions of higher education (</a:t>
            </a:r>
            <a:r>
              <a:rPr lang="en-US" sz="2200" dirty="0">
                <a:solidFill>
                  <a:schemeClr val="tx1"/>
                </a:solidFill>
                <a:hlinkClick r:id="rId2"/>
              </a:rPr>
              <a:t>Tex. Ed. Code §54.341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), Rules at </a:t>
            </a:r>
            <a:r>
              <a:rPr lang="en-US" sz="2200" dirty="0">
                <a:solidFill>
                  <a:schemeClr val="tx1"/>
                </a:solidFill>
                <a:sym typeface="Wingdings" pitchFamily="2" charset="2"/>
                <a:hlinkClick r:id="rId3"/>
              </a:rPr>
              <a:t>Title 40, Texas Administrative Code </a:t>
            </a:r>
            <a:r>
              <a:rPr lang="en-US" sz="2200" dirty="0">
                <a:solidFill>
                  <a:schemeClr val="tx1"/>
                </a:solidFill>
                <a:ea typeface="Tahoma"/>
                <a:cs typeface="Tahoma"/>
                <a:sym typeface="Wingdings" pitchFamily="2" charset="2"/>
                <a:hlinkClick r:id="rId3"/>
              </a:rPr>
              <a:t>§461</a:t>
            </a:r>
            <a:r>
              <a:rPr lang="en-US" sz="2200" dirty="0">
                <a:solidFill>
                  <a:schemeClr val="tx1"/>
                </a:solidFill>
              </a:rPr>
              <a:t>).  </a:t>
            </a:r>
          </a:p>
          <a:p>
            <a:r>
              <a:rPr lang="en-US" sz="2200" dirty="0">
                <a:solidFill>
                  <a:schemeClr val="tx1"/>
                </a:solidFill>
              </a:rPr>
              <a:t>Statutorily obligated to assist veterans and dependents to obtain the exemption (</a:t>
            </a:r>
            <a:r>
              <a:rPr lang="en-US" sz="2200" dirty="0">
                <a:solidFill>
                  <a:schemeClr val="tx1"/>
                </a:solidFill>
                <a:hlinkClick r:id="rId4"/>
              </a:rPr>
              <a:t>Tex. Govt. Code </a:t>
            </a:r>
            <a:r>
              <a:rPr lang="en-US" sz="2200" dirty="0">
                <a:solidFill>
                  <a:schemeClr val="tx1"/>
                </a:solidFill>
                <a:ea typeface="Tahoma"/>
                <a:cs typeface="Tahoma"/>
                <a:hlinkClick r:id="rId4"/>
              </a:rPr>
              <a:t>§</a:t>
            </a:r>
            <a:r>
              <a:rPr lang="en-US" sz="2200" dirty="0">
                <a:solidFill>
                  <a:schemeClr val="tx1"/>
                </a:solidFill>
                <a:hlinkClick r:id="rId4"/>
              </a:rPr>
              <a:t>434.0079</a:t>
            </a:r>
            <a:r>
              <a:rPr lang="en-US" sz="2200" dirty="0">
                <a:solidFill>
                  <a:schemeClr val="tx1"/>
                </a:solidFill>
              </a:rPr>
              <a:t>(a)).</a:t>
            </a:r>
          </a:p>
          <a:p>
            <a:r>
              <a:rPr lang="en-US" sz="2200" dirty="0">
                <a:solidFill>
                  <a:schemeClr val="tx1"/>
                </a:solidFill>
              </a:rPr>
              <a:t>Conduct outreach to outside groups.</a:t>
            </a:r>
          </a:p>
          <a:p>
            <a:r>
              <a:rPr lang="en-US" sz="2200" dirty="0">
                <a:solidFill>
                  <a:schemeClr val="tx1"/>
                </a:solidFill>
              </a:rPr>
              <a:t>Assist schools in determining veteran eligibility.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Maintain database to monitor exemption use.</a:t>
            </a:r>
          </a:p>
          <a:p>
            <a:r>
              <a:rPr lang="en-US" sz="2200" i="1" u="sng" dirty="0">
                <a:solidFill>
                  <a:schemeClr val="tx1"/>
                </a:solidFill>
              </a:rPr>
              <a:t>The institution of higher education (IHE) is the final decision making authority on student eligibility.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1336287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Please Direct Students with Hazlewood Questions to Visit our Homepage Before Calling us</a:t>
            </a:r>
            <a:endParaRPr lang="en-US" dirty="0">
              <a:ea typeface="Tahoma" pitchFamily="34" charset="0"/>
              <a:cs typeface="Tahoma" pitchFamily="34" charset="0"/>
              <a:hlinkClick r:id="rId2"/>
            </a:endParaRPr>
          </a:p>
          <a:p>
            <a:pPr marL="0" indent="0">
              <a:buNone/>
            </a:pPr>
            <a:endParaRPr lang="en-US" dirty="0">
              <a:ea typeface="Tahoma" pitchFamily="34" charset="0"/>
              <a:cs typeface="Tahoma" pitchFamily="34" charset="0"/>
              <a:hlinkClick r:id="rId2"/>
            </a:endParaRPr>
          </a:p>
          <a:p>
            <a:pPr marL="0" lvl="0" indent="0" algn="ctr">
              <a:buNone/>
            </a:pPr>
            <a:r>
              <a:rPr lang="en-US" sz="2000" dirty="0">
                <a:solidFill>
                  <a:prstClr val="black"/>
                </a:solidFill>
                <a:ea typeface="Tahoma" pitchFamily="34" charset="0"/>
                <a:cs typeface="Tahoma" pitchFamily="34" charset="0"/>
                <a:hlinkClick r:id="rId3"/>
              </a:rPr>
              <a:t>https://www.tvc.texas.gov/</a:t>
            </a:r>
            <a:endParaRPr lang="en-US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  <p:pic>
        <p:nvPicPr>
          <p:cNvPr id="11" name="Content Placeholder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36C9EC1-09F3-49F4-BD49-B3BEA4707B3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7" y="1729212"/>
            <a:ext cx="5183188" cy="4627138"/>
          </a:xfr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5531667" y="2879002"/>
            <a:ext cx="2082297" cy="6427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06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Please Direct Students with Hazlewood Questions to Visit our Homepage Before Calling us</a:t>
            </a:r>
            <a:endParaRPr lang="en-US" dirty="0">
              <a:ea typeface="Tahoma" pitchFamily="34" charset="0"/>
              <a:cs typeface="Tahoma" pitchFamily="34" charset="0"/>
              <a:hlinkClick r:id="rId2"/>
            </a:endParaRPr>
          </a:p>
          <a:p>
            <a:pPr marL="0" indent="0">
              <a:buNone/>
            </a:pPr>
            <a:endParaRPr lang="en-US" dirty="0">
              <a:ea typeface="Tahoma" pitchFamily="34" charset="0"/>
              <a:cs typeface="Tahoma" pitchFamily="34" charset="0"/>
              <a:hlinkClick r:id="rId2"/>
            </a:endParaRPr>
          </a:p>
          <a:p>
            <a:pPr marL="0" indent="0" algn="ctr">
              <a:buNone/>
            </a:pPr>
            <a:r>
              <a:rPr lang="en-US" sz="2000" dirty="0">
                <a:ea typeface="Tahoma" pitchFamily="34" charset="0"/>
                <a:cs typeface="Tahoma" pitchFamily="34" charset="0"/>
                <a:hlinkClick r:id="rId3"/>
              </a:rPr>
              <a:t>https://www.tvc.texas.gov/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  <p:pic>
        <p:nvPicPr>
          <p:cNvPr id="17" name="Content Placeholder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928875D-4C7C-4849-B360-8C31850C7C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67" y="1778000"/>
            <a:ext cx="6189133" cy="4351867"/>
          </a:xfrm>
        </p:spPr>
      </p:pic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83A3475-D840-4A73-B72E-3B66DF4BB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70" y="2811887"/>
            <a:ext cx="1609950" cy="150516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5161935" y="1868129"/>
            <a:ext cx="2331065" cy="12052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98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1339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Please Direct Students with Hazlewood Questions to Visit our Homepage Before Calling us</a:t>
            </a:r>
            <a:endParaRPr lang="en-US" dirty="0">
              <a:ea typeface="Tahoma" pitchFamily="34" charset="0"/>
              <a:cs typeface="Tahoma" pitchFamily="34" charset="0"/>
              <a:hlinkClick r:id="rId2"/>
            </a:endParaRPr>
          </a:p>
          <a:p>
            <a:pPr marL="0" indent="0">
              <a:buNone/>
            </a:pPr>
            <a:endParaRPr lang="en-US" dirty="0">
              <a:ea typeface="Tahoma" pitchFamily="34" charset="0"/>
              <a:cs typeface="Tahoma" pitchFamily="34" charset="0"/>
              <a:hlinkClick r:id="rId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108" y="4257371"/>
            <a:ext cx="5499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https://www.tvc.texas.gov/education/hazlewood/</a:t>
            </a:r>
            <a:r>
              <a:rPr lang="en-US" sz="2000" dirty="0"/>
              <a:t>  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5039427-88F5-48D6-BB48-5A1B64E9AA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55" y="1801092"/>
            <a:ext cx="5498692" cy="4424218"/>
          </a:xfrm>
        </p:spPr>
      </p:pic>
    </p:spTree>
    <p:extLst>
      <p:ext uri="{BB962C8B-B14F-4D97-AF65-F5344CB8AC3E}">
        <p14:creationId xmlns:p14="http://schemas.microsoft.com/office/powerpoint/2010/main" val="1432393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701" y="689640"/>
            <a:ext cx="5126736" cy="5303520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07B39F30-A46A-43A0-9CC3-8EC120DA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225116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GI Bill / SAA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u="sng" dirty="0"/>
              <a:t>VA</a:t>
            </a:r>
            <a:r>
              <a:rPr lang="en-US" dirty="0"/>
              <a:t> determines eligibility of veteran or dependent; not TVC.</a:t>
            </a:r>
          </a:p>
          <a:p>
            <a:r>
              <a:rPr lang="en-US" dirty="0"/>
              <a:t>School may lose approval for non-compliance.</a:t>
            </a:r>
          </a:p>
          <a:p>
            <a:r>
              <a:rPr lang="en-US" dirty="0"/>
              <a:t>SAA approves eligible programs by CFR criteria.</a:t>
            </a:r>
          </a:p>
          <a:p>
            <a:r>
              <a:rPr lang="en-US" dirty="0"/>
              <a:t>VA pays money to the student/school up to one year in arrears.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Hazlewood 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600" i="1" u="sng" dirty="0"/>
              <a:t>IHE</a:t>
            </a:r>
            <a:r>
              <a:rPr lang="en-US" sz="2600" dirty="0"/>
              <a:t> determines eligibility of veteran or dependent; not TVC.</a:t>
            </a:r>
          </a:p>
          <a:p>
            <a:r>
              <a:rPr lang="en-US" sz="2600" dirty="0"/>
              <a:t>Mandated for Texas public schools.</a:t>
            </a:r>
          </a:p>
          <a:p>
            <a:r>
              <a:rPr lang="en-US" sz="2600" dirty="0"/>
              <a:t>Eligible classes set by Texas Education Code.</a:t>
            </a:r>
          </a:p>
          <a:p>
            <a:r>
              <a:rPr lang="en-US" sz="2600" dirty="0"/>
              <a:t>IHE not required to grant exemption after term ends. 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1" y="791495"/>
            <a:ext cx="10515600" cy="929339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</a:rPr>
              <a:t>Overview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Hazlewood Act Exemption – TVC Role</a:t>
            </a:r>
          </a:p>
        </p:txBody>
      </p:sp>
    </p:spTree>
    <p:extLst>
      <p:ext uri="{BB962C8B-B14F-4D97-AF65-F5344CB8AC3E}">
        <p14:creationId xmlns:p14="http://schemas.microsoft.com/office/powerpoint/2010/main" val="57838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12" y="1433735"/>
            <a:ext cx="6219564" cy="4572000"/>
          </a:xfrm>
        </p:spPr>
      </p:pic>
      <p:sp>
        <p:nvSpPr>
          <p:cNvPr id="12" name="TextBox 11"/>
          <p:cNvSpPr txBox="1"/>
          <p:nvPr/>
        </p:nvSpPr>
        <p:spPr>
          <a:xfrm>
            <a:off x="521108" y="3317098"/>
            <a:ext cx="4155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https://www.tvc.texas.gov/education/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Eligibility Requirements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9451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0212" t="10401" r="15632" b="59183"/>
          <a:stretch/>
        </p:blipFill>
        <p:spPr bwMode="auto">
          <a:xfrm>
            <a:off x="1976583" y="1456162"/>
            <a:ext cx="8249146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DD Form 214</a:t>
            </a:r>
            <a:endParaRPr lang="en-US" sz="28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42010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DD Form 214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DD Form 214 Acceptable Copies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8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8894">
                  <a:extLst>
                    <a:ext uri="{9D8B030D-6E8A-4147-A177-3AD203B41FA5}">
                      <a16:colId xmlns:a16="http://schemas.microsoft.com/office/drawing/2014/main" val="1574048267"/>
                    </a:ext>
                  </a:extLst>
                </a:gridCol>
                <a:gridCol w="2578894">
                  <a:extLst>
                    <a:ext uri="{9D8B030D-6E8A-4147-A177-3AD203B41FA5}">
                      <a16:colId xmlns:a16="http://schemas.microsoft.com/office/drawing/2014/main" val="2106773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</a:t>
                      </a:r>
                      <a:r>
                        <a:rPr lang="en-US" baseline="0" dirty="0"/>
                        <a:t> – 1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Not Acceptable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21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 –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353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 –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5976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 –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8750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DOL –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Acceptable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7190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DVA –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323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</a:t>
                      </a:r>
                      <a:r>
                        <a:rPr lang="en-US" baseline="0" dirty="0"/>
                        <a:t> – 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6066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 –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76534"/>
                  </a:ext>
                </a:extLst>
              </a:tr>
            </a:tbl>
          </a:graphicData>
        </a:graphic>
      </p:graphicFrame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9892"/>
          <a:stretch/>
        </p:blipFill>
        <p:spPr>
          <a:xfrm>
            <a:off x="6936508" y="1008791"/>
            <a:ext cx="3820828" cy="530352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251" y="6081386"/>
            <a:ext cx="603556" cy="31092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761341" y="4285667"/>
            <a:ext cx="5527968" cy="184727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380834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DD Form 214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 of Record or Place of Entry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/>
              <a:t>At least one must be Texas</a:t>
            </a:r>
          </a:p>
          <a:p>
            <a:r>
              <a:rPr lang="en-US" dirty="0"/>
              <a:t>Home of Record is set and cannot be changed</a:t>
            </a:r>
          </a:p>
          <a:p>
            <a:r>
              <a:rPr lang="en-US" dirty="0"/>
              <a:t>Domicile change ≠ HOR change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9892"/>
          <a:stretch/>
        </p:blipFill>
        <p:spPr>
          <a:xfrm>
            <a:off x="6936508" y="1008791"/>
            <a:ext cx="3820828" cy="5303520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455" y="1567855"/>
            <a:ext cx="1213209" cy="3048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267" y="1549474"/>
            <a:ext cx="1146147" cy="32311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2641600" y="1782618"/>
            <a:ext cx="6216073" cy="387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163127" y="1782619"/>
            <a:ext cx="1939637" cy="498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328308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Documents</a:t>
            </a:r>
            <a:b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DD Form 214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Length of Service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39788" y="2560491"/>
            <a:ext cx="5157787" cy="3684588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Must be greater than 180 days, excluding initial entry training </a:t>
            </a:r>
          </a:p>
          <a:p>
            <a:r>
              <a:rPr lang="en-US" dirty="0"/>
              <a:t>Generally, a veteran whose entire military career has been in a Reserve component(s) must have at least two DD Form 214s to qualify</a:t>
            </a:r>
          </a:p>
          <a:p>
            <a:pPr marL="0" indent="0">
              <a:buNone/>
            </a:pPr>
            <a:r>
              <a:rPr lang="en-US" sz="1800" i="1" dirty="0"/>
              <a:t>(USAR, USMCR, USNR, USAFR, USCGR, ARNGUS, ANGUS)</a:t>
            </a:r>
            <a:endParaRPr lang="en-US" sz="1900" i="1" dirty="0"/>
          </a:p>
          <a:p>
            <a:r>
              <a:rPr lang="en-US" dirty="0"/>
              <a:t>Contact TVC if you have questions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9892"/>
          <a:stretch/>
        </p:blipFill>
        <p:spPr>
          <a:xfrm>
            <a:off x="6936508" y="1008791"/>
            <a:ext cx="3820828" cy="530352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601" y="1263056"/>
            <a:ext cx="347982" cy="233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775" y="2408455"/>
            <a:ext cx="1007189" cy="237636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3168073" y="2318327"/>
            <a:ext cx="5670702" cy="208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25837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Helping Veterans Starts Here</a:t>
            </a:r>
          </a:p>
        </p:txBody>
      </p:sp>
    </p:spTree>
    <p:extLst>
      <p:ext uri="{BB962C8B-B14F-4D97-AF65-F5344CB8AC3E}">
        <p14:creationId xmlns:p14="http://schemas.microsoft.com/office/powerpoint/2010/main" val="59763304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357EEA47-E0A2-42B1-BE84-FCB99BA85452}" vid="{51EF35E3-B730-490F-9A29-A2DA324C8D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5462</TotalTime>
  <Words>1359</Words>
  <Application>Microsoft Office PowerPoint</Application>
  <PresentationFormat>Widescreen</PresentationFormat>
  <Paragraphs>212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Theme5</vt:lpstr>
      <vt:lpstr>Hazlewood Act Overview</vt:lpstr>
      <vt:lpstr>Agenda</vt:lpstr>
      <vt:lpstr>Overview Hazlewood Act Exemption – TVC Role</vt:lpstr>
      <vt:lpstr>Overview Hazlewood Act Exemption – TVC Role</vt:lpstr>
      <vt:lpstr>Eligibility Requirements</vt:lpstr>
      <vt:lpstr>Supporting Documents DD Form 214</vt:lpstr>
      <vt:lpstr>Supporting Documents DD Form 214</vt:lpstr>
      <vt:lpstr>Supporting Documents DD Form 214</vt:lpstr>
      <vt:lpstr>Supporting Documents DD Form 214</vt:lpstr>
      <vt:lpstr>Supporting Documents DD Form 214</vt:lpstr>
      <vt:lpstr>Supporting Documents NA Form 13038</vt:lpstr>
      <vt:lpstr>Supporting Documents DD Form 1300</vt:lpstr>
      <vt:lpstr>Supporting Documents VA Summary of Benefits Letter</vt:lpstr>
      <vt:lpstr>Supporting Documents VA Summary of Benefits Letter</vt:lpstr>
      <vt:lpstr>Supporting Documents VA Summary of Benefits Letter</vt:lpstr>
      <vt:lpstr>Supporting Documents VA Summary of Benefits Letter</vt:lpstr>
      <vt:lpstr>Supporting Documents VA Summary of Benefits Letter</vt:lpstr>
      <vt:lpstr>Supporting Documents VA Summary of Benefits Letter</vt:lpstr>
      <vt:lpstr>Supporting Documents VA Summary of Benefits Letter</vt:lpstr>
      <vt:lpstr>Supporting Documents VA Summary of Benefits Letter</vt:lpstr>
      <vt:lpstr>Supporting Documents VA Summary of Benefits Letter</vt:lpstr>
      <vt:lpstr>Supporting Documents VA Summary of Benefits Letter</vt:lpstr>
      <vt:lpstr>Supporting Documents VA Summary of Benefits Letter</vt:lpstr>
      <vt:lpstr>Supporting Documents VA Summary of Benefits Letter</vt:lpstr>
      <vt:lpstr>Supporting Documents VA Summary of Benefits Letter</vt:lpstr>
      <vt:lpstr>Supporting Documents VA Summary of Benefits Letter</vt:lpstr>
      <vt:lpstr>Supporting Documents VA Summary of Benefits Letter</vt:lpstr>
      <vt:lpstr>88th Legislature Update</vt:lpstr>
      <vt:lpstr>Hazlewood Act Points of Contact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Bryant</dc:creator>
  <cp:lastModifiedBy>Paul Joseph</cp:lastModifiedBy>
  <cp:revision>117</cp:revision>
  <cp:lastPrinted>2017-02-17T20:19:06Z</cp:lastPrinted>
  <dcterms:created xsi:type="dcterms:W3CDTF">2017-02-13T20:11:46Z</dcterms:created>
  <dcterms:modified xsi:type="dcterms:W3CDTF">2022-05-09T16:54:53Z</dcterms:modified>
</cp:coreProperties>
</file>